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
  </p:notesMasterIdLst>
  <p:sldIdLst>
    <p:sldId id="259" r:id="rId2"/>
    <p:sldId id="266" r:id="rId3"/>
    <p:sldId id="267" r:id="rId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FF3"/>
    <a:srgbClr val="FAEAFA"/>
    <a:srgbClr val="FAD6DC"/>
    <a:srgbClr val="F6D6E7"/>
    <a:srgbClr val="F2DADF"/>
    <a:srgbClr val="F4D8F3"/>
    <a:srgbClr val="FF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04" autoAdjust="0"/>
  </p:normalViewPr>
  <p:slideViewPr>
    <p:cSldViewPr>
      <p:cViewPr varScale="1">
        <p:scale>
          <a:sx n="110" d="100"/>
          <a:sy n="110" d="100"/>
        </p:scale>
        <p:origin x="1362" y="12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F2E75-6826-46B7-8E3E-4093ECE14106}" type="datetimeFigureOut">
              <a:rPr kumimoji="1" lang="ja-JP" altLang="en-US" smtClean="0"/>
              <a:t>2016/3/20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B41B7-25CA-4046-A197-B777D75C7641}" type="slidenum">
              <a:rPr kumimoji="1" lang="ja-JP" altLang="en-US" smtClean="0"/>
              <a:t>‹#›</a:t>
            </a:fld>
            <a:endParaRPr kumimoji="1" lang="ja-JP" altLang="en-US"/>
          </a:p>
        </p:txBody>
      </p:sp>
    </p:spTree>
    <p:extLst>
      <p:ext uri="{BB962C8B-B14F-4D97-AF65-F5344CB8AC3E}">
        <p14:creationId xmlns:p14="http://schemas.microsoft.com/office/powerpoint/2010/main" val="3897472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FB41B7-25CA-4046-A197-B777D75C7641}" type="slidenum">
              <a:rPr kumimoji="1" lang="ja-JP" altLang="en-US" smtClean="0"/>
              <a:t>1</a:t>
            </a:fld>
            <a:endParaRPr kumimoji="1" lang="ja-JP" altLang="en-US"/>
          </a:p>
        </p:txBody>
      </p:sp>
    </p:spTree>
    <p:extLst>
      <p:ext uri="{BB962C8B-B14F-4D97-AF65-F5344CB8AC3E}">
        <p14:creationId xmlns:p14="http://schemas.microsoft.com/office/powerpoint/2010/main" val="211659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FB41B7-25CA-4046-A197-B777D75C7641}" type="slidenum">
              <a:rPr kumimoji="1" lang="ja-JP" altLang="en-US" smtClean="0"/>
              <a:t>2</a:t>
            </a:fld>
            <a:endParaRPr kumimoji="1" lang="ja-JP" altLang="en-US"/>
          </a:p>
        </p:txBody>
      </p:sp>
    </p:spTree>
    <p:extLst>
      <p:ext uri="{BB962C8B-B14F-4D97-AF65-F5344CB8AC3E}">
        <p14:creationId xmlns:p14="http://schemas.microsoft.com/office/powerpoint/2010/main" val="391282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FB41B7-25CA-4046-A197-B777D75C7641}" type="slidenum">
              <a:rPr kumimoji="1" lang="ja-JP" altLang="en-US" smtClean="0"/>
              <a:t>3</a:t>
            </a:fld>
            <a:endParaRPr kumimoji="1" lang="ja-JP" altLang="en-US"/>
          </a:p>
        </p:txBody>
      </p:sp>
    </p:spTree>
    <p:extLst>
      <p:ext uri="{BB962C8B-B14F-4D97-AF65-F5344CB8AC3E}">
        <p14:creationId xmlns:p14="http://schemas.microsoft.com/office/powerpoint/2010/main" val="310041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06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459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138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745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60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689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33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865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005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413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239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CEB4C-F7C2-411E-AA41-B2A6048AF5B6}" type="datetimeFigureOut">
              <a:rPr lang="ja-JP" altLang="en-US" smtClean="0">
                <a:solidFill>
                  <a:prstClr val="black">
                    <a:tint val="75000"/>
                  </a:prstClr>
                </a:solidFill>
              </a:rPr>
              <a:pPr/>
              <a:t>2016/3/20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839F8-93C8-4BA3-B5C9-93D5C3A516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2188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9822" y="480375"/>
            <a:ext cx="7298352" cy="442674"/>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盛り上がること間違いなし！年間</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280</a:t>
            </a:r>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件ものイベントを用意</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92007" y="404296"/>
            <a:ext cx="9712497" cy="19328"/>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7" name="Text Box 5"/>
          <p:cNvSpPr txBox="1">
            <a:spLocks noChangeArrowheads="1"/>
          </p:cNvSpPr>
          <p:nvPr/>
        </p:nvSpPr>
        <p:spPr bwMode="auto">
          <a:xfrm>
            <a:off x="166519" y="-7263"/>
            <a:ext cx="4679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50000"/>
              </a:spcBef>
              <a:buFontTx/>
              <a:buNone/>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多彩な年間イベント</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9981" y="930733"/>
            <a:ext cx="2524709" cy="2354251"/>
            <a:chOff x="-19981" y="930733"/>
            <a:chExt cx="2524709" cy="2354251"/>
          </a:xfrm>
        </p:grpSpPr>
        <p:pic>
          <p:nvPicPr>
            <p:cNvPr id="28" name="図 27"/>
            <p:cNvPicPr>
              <a:picLocks noChangeAspect="1"/>
            </p:cNvPicPr>
            <p:nvPr/>
          </p:nvPicPr>
          <p:blipFill>
            <a:blip r:embed="rId3"/>
            <a:stretch>
              <a:fillRect/>
            </a:stretch>
          </p:blipFill>
          <p:spPr>
            <a:xfrm>
              <a:off x="47418" y="1202826"/>
              <a:ext cx="2431520" cy="1620000"/>
            </a:xfrm>
            <a:prstGeom prst="rect">
              <a:avLst/>
            </a:prstGeom>
          </p:spPr>
        </p:pic>
        <p:sp>
          <p:nvSpPr>
            <p:cNvPr id="29" name="正方形/長方形 28"/>
            <p:cNvSpPr/>
            <p:nvPr/>
          </p:nvSpPr>
          <p:spPr>
            <a:xfrm>
              <a:off x="-15552" y="2767952"/>
              <a:ext cx="2520280" cy="5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9981" y="930733"/>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海開き</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ビーチ</a:t>
              </a:r>
              <a:endParaRPr lang="ja-JP" altLang="en-US" sz="1200" dirty="0">
                <a:solidFill>
                  <a:prstClr val="black"/>
                </a:solidFill>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4882368" y="916880"/>
            <a:ext cx="2537024" cy="2340077"/>
            <a:chOff x="2432720" y="930733"/>
            <a:chExt cx="2537024" cy="2340077"/>
          </a:xfrm>
        </p:grpSpPr>
        <p:pic>
          <p:nvPicPr>
            <p:cNvPr id="26" name="図 25"/>
            <p:cNvPicPr>
              <a:picLocks/>
            </p:cNvPicPr>
            <p:nvPr/>
          </p:nvPicPr>
          <p:blipFill rotWithShape="1">
            <a:blip r:embed="rId4" cstate="print">
              <a:extLst>
                <a:ext uri="{28A0092B-C50C-407E-A947-70E740481C1C}">
                  <a14:useLocalDpi xmlns:a14="http://schemas.microsoft.com/office/drawing/2010/main" val="0"/>
                </a:ext>
              </a:extLst>
            </a:blip>
            <a:srcRect t="1411" b="8283"/>
            <a:stretch/>
          </p:blipFill>
          <p:spPr>
            <a:xfrm>
              <a:off x="2516737" y="1202826"/>
              <a:ext cx="2431518" cy="1620000"/>
            </a:xfrm>
            <a:prstGeom prst="rect">
              <a:avLst/>
            </a:prstGeom>
          </p:spPr>
        </p:pic>
        <p:sp>
          <p:nvSpPr>
            <p:cNvPr id="31" name="正方形/長方形 30"/>
            <p:cNvSpPr/>
            <p:nvPr/>
          </p:nvSpPr>
          <p:spPr>
            <a:xfrm>
              <a:off x="2432720" y="2767951"/>
              <a:ext cx="2537024" cy="502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2432720" y="930733"/>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エイサー</a:t>
              </a:r>
              <a:endParaRPr lang="ja-JP" altLang="en-US" sz="1200" dirty="0">
                <a:solidFill>
                  <a:prstClr val="black"/>
                </a:solidFill>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2407597" y="916880"/>
            <a:ext cx="2537024" cy="2354251"/>
            <a:chOff x="4880992" y="930733"/>
            <a:chExt cx="2537024" cy="2354251"/>
          </a:xfrm>
        </p:grpSpPr>
        <p:pic>
          <p:nvPicPr>
            <p:cNvPr id="10" name="図 9"/>
            <p:cNvPicPr>
              <a:picLocks noChangeAspect="1"/>
            </p:cNvPicPr>
            <p:nvPr/>
          </p:nvPicPr>
          <p:blipFill rotWithShape="1">
            <a:blip r:embed="rId5"/>
            <a:srcRect t="5570"/>
            <a:stretch/>
          </p:blipFill>
          <p:spPr>
            <a:xfrm>
              <a:off x="4969744" y="1199877"/>
              <a:ext cx="2431528" cy="1640082"/>
            </a:xfrm>
            <a:prstGeom prst="rect">
              <a:avLst/>
            </a:prstGeom>
          </p:spPr>
        </p:pic>
        <p:sp>
          <p:nvSpPr>
            <p:cNvPr id="33" name="正方形/長方形 32"/>
            <p:cNvSpPr/>
            <p:nvPr/>
          </p:nvSpPr>
          <p:spPr>
            <a:xfrm>
              <a:off x="4880992" y="930733"/>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夏祭り</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4880992" y="2767952"/>
              <a:ext cx="2537024" cy="5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grpSp>
      <p:grpSp>
        <p:nvGrpSpPr>
          <p:cNvPr id="16" name="グループ化 15"/>
          <p:cNvGrpSpPr/>
          <p:nvPr/>
        </p:nvGrpSpPr>
        <p:grpSpPr>
          <a:xfrm>
            <a:off x="7324835" y="930733"/>
            <a:ext cx="2596717" cy="2354251"/>
            <a:chOff x="7324835" y="930733"/>
            <a:chExt cx="2596717" cy="2354251"/>
          </a:xfrm>
        </p:grpSpPr>
        <p:pic>
          <p:nvPicPr>
            <p:cNvPr id="25" name="図 24"/>
            <p:cNvPicPr>
              <a:picLocks noChangeAspect="1"/>
            </p:cNvPicPr>
            <p:nvPr/>
          </p:nvPicPr>
          <p:blipFill>
            <a:blip r:embed="rId6"/>
            <a:stretch>
              <a:fillRect/>
            </a:stretch>
          </p:blipFill>
          <p:spPr>
            <a:xfrm>
              <a:off x="7436136" y="1202826"/>
              <a:ext cx="2431520" cy="1620000"/>
            </a:xfrm>
            <a:prstGeom prst="rect">
              <a:avLst/>
            </a:prstGeom>
          </p:spPr>
        </p:pic>
        <p:sp>
          <p:nvSpPr>
            <p:cNvPr id="35" name="正方形/長方形 34"/>
            <p:cNvSpPr/>
            <p:nvPr/>
          </p:nvSpPr>
          <p:spPr>
            <a:xfrm>
              <a:off x="7324835" y="930733"/>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大綱引き</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7384528" y="2767951"/>
              <a:ext cx="2537024" cy="517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4928084" y="4935488"/>
            <a:ext cx="2520280" cy="2304256"/>
            <a:chOff x="-15552" y="4437112"/>
            <a:chExt cx="2520280" cy="2304256"/>
          </a:xfrm>
        </p:grpSpPr>
        <p:pic>
          <p:nvPicPr>
            <p:cNvPr id="12" name="図 11"/>
            <p:cNvPicPr>
              <a:picLocks noChangeAspect="1"/>
            </p:cNvPicPr>
            <p:nvPr/>
          </p:nvPicPr>
          <p:blipFill>
            <a:blip r:embed="rId7"/>
            <a:stretch>
              <a:fillRect/>
            </a:stretch>
          </p:blipFill>
          <p:spPr>
            <a:xfrm>
              <a:off x="47419" y="4690154"/>
              <a:ext cx="2431519" cy="1620000"/>
            </a:xfrm>
            <a:prstGeom prst="rect">
              <a:avLst/>
            </a:prstGeom>
          </p:spPr>
        </p:pic>
        <p:sp>
          <p:nvSpPr>
            <p:cNvPr id="37" name="正方形/長方形 36"/>
            <p:cNvSpPr/>
            <p:nvPr/>
          </p:nvSpPr>
          <p:spPr>
            <a:xfrm>
              <a:off x="-15552" y="4437112"/>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スポーツイベント</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15552" y="6227709"/>
              <a:ext cx="2520280" cy="513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7373023" y="4941168"/>
            <a:ext cx="2520280" cy="2304256"/>
            <a:chOff x="2432720" y="4437112"/>
            <a:chExt cx="2520280" cy="2304256"/>
          </a:xfrm>
        </p:grpSpPr>
        <p:pic>
          <p:nvPicPr>
            <p:cNvPr id="20" name="図 19"/>
            <p:cNvPicPr>
              <a:picLocks noChangeAspect="1"/>
            </p:cNvPicPr>
            <p:nvPr/>
          </p:nvPicPr>
          <p:blipFill>
            <a:blip r:embed="rId8"/>
            <a:stretch>
              <a:fillRect/>
            </a:stretch>
          </p:blipFill>
          <p:spPr>
            <a:xfrm>
              <a:off x="2504728" y="4690154"/>
              <a:ext cx="2431518" cy="1620000"/>
            </a:xfrm>
            <a:prstGeom prst="rect">
              <a:avLst/>
            </a:prstGeom>
          </p:spPr>
        </p:pic>
        <p:sp>
          <p:nvSpPr>
            <p:cNvPr id="39" name="正方形/長方形 38"/>
            <p:cNvSpPr/>
            <p:nvPr/>
          </p:nvSpPr>
          <p:spPr>
            <a:xfrm>
              <a:off x="2432720" y="4437112"/>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イルミネーション</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2432720" y="6227709"/>
              <a:ext cx="2520280" cy="513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2406229" y="4935488"/>
            <a:ext cx="2539759" cy="2448272"/>
            <a:chOff x="7329264" y="4437112"/>
            <a:chExt cx="2539759" cy="2448272"/>
          </a:xfrm>
        </p:grpSpPr>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4770" y="4690154"/>
              <a:ext cx="2434253" cy="1620000"/>
            </a:xfrm>
            <a:prstGeom prst="rect">
              <a:avLst/>
            </a:prstGeom>
          </p:spPr>
        </p:pic>
        <p:sp>
          <p:nvSpPr>
            <p:cNvPr id="42" name="正方形/長方形 41"/>
            <p:cNvSpPr/>
            <p:nvPr/>
          </p:nvSpPr>
          <p:spPr>
            <a:xfrm>
              <a:off x="7329264" y="4437112"/>
              <a:ext cx="2380693" cy="25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accent2"/>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ホエールウォッチング</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401272" y="6227709"/>
              <a:ext cx="2448272" cy="65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dirty="0">
                <a:solidFill>
                  <a:prstClr val="black"/>
                </a:solidFill>
                <a:latin typeface="Meiryo UI" panose="020B0604030504040204" pitchFamily="50" charset="-128"/>
                <a:ea typeface="Meiryo UI" panose="020B060403050404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3805227742"/>
              </p:ext>
            </p:extLst>
          </p:nvPr>
        </p:nvGraphicFramePr>
        <p:xfrm>
          <a:off x="47417" y="3573016"/>
          <a:ext cx="9757080" cy="370840"/>
        </p:xfrm>
        <a:graphic>
          <a:graphicData uri="http://schemas.openxmlformats.org/drawingml/2006/table">
            <a:tbl>
              <a:tblPr firstRow="1" bandRow="1">
                <a:tableStyleId>{5C22544A-7EE6-4342-B048-85BDC9FD1C3A}</a:tableStyleId>
              </a:tblPr>
              <a:tblGrid>
                <a:gridCol w="813090"/>
                <a:gridCol w="813090"/>
                <a:gridCol w="813090"/>
                <a:gridCol w="813090"/>
                <a:gridCol w="813090"/>
                <a:gridCol w="813090"/>
                <a:gridCol w="813090"/>
                <a:gridCol w="813090"/>
                <a:gridCol w="813090"/>
                <a:gridCol w="813090"/>
                <a:gridCol w="813090"/>
                <a:gridCol w="813090"/>
              </a:tblGrid>
              <a:tr h="370840">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①月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②月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③月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④月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⑤月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⑥月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⑦月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⑧月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⑨月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⑩月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⑪月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c>
                  <a:txBody>
                    <a:bodyPr/>
                    <a:lstStyle/>
                    <a:p>
                      <a:pPr algn="ctr"/>
                      <a:r>
                        <a:rPr kumimoji="1" lang="ja-JP" altLang="en-US" sz="1600" dirty="0" smtClean="0">
                          <a:solidFill>
                            <a:schemeClr val="bg1">
                              <a:lumMod val="50000"/>
                            </a:schemeClr>
                          </a:solidFill>
                          <a:latin typeface="Meiryo UI" panose="020B0604030504040204" pitchFamily="50" charset="-128"/>
                          <a:ea typeface="Meiryo UI" panose="020B0604030504040204" pitchFamily="50" charset="-128"/>
                        </a:rPr>
                        <a:t>⑫月</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dot"/>
                      <a:round/>
                      <a:headEnd type="none" w="med" len="med"/>
                      <a:tailEnd type="none" w="med" len="med"/>
                    </a:lnL>
                    <a:lnR w="19050" cap="flat" cmpd="sng" algn="ctr">
                      <a:solidFill>
                        <a:schemeClr val="tx1"/>
                      </a:solidFill>
                      <a:prstDash val="dot"/>
                      <a:round/>
                      <a:headEnd type="none" w="med" len="med"/>
                      <a:tailEnd type="none" w="med" len="med"/>
                    </a:lnR>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noFill/>
                  </a:tcPr>
                </a:tc>
              </a:tr>
            </a:tbl>
          </a:graphicData>
        </a:graphic>
      </p:graphicFrame>
      <p:sp>
        <p:nvSpPr>
          <p:cNvPr id="17" name="四角形吹き出し 16"/>
          <p:cNvSpPr/>
          <p:nvPr/>
        </p:nvSpPr>
        <p:spPr>
          <a:xfrm>
            <a:off x="37272" y="2836679"/>
            <a:ext cx="2443232" cy="434131"/>
          </a:xfrm>
          <a:prstGeom prst="wedgeRectCallout">
            <a:avLst>
              <a:gd name="adj1" fmla="val 28769"/>
              <a:gd name="adj2" fmla="val 1146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春分の日前後になると、夏に向けて県内のビーチが続々と海開き。</a:t>
            </a:r>
          </a:p>
        </p:txBody>
      </p:sp>
      <p:sp>
        <p:nvSpPr>
          <p:cNvPr id="53" name="四角形吹き出し 52"/>
          <p:cNvSpPr/>
          <p:nvPr/>
        </p:nvSpPr>
        <p:spPr>
          <a:xfrm>
            <a:off x="2495216" y="2842680"/>
            <a:ext cx="2442544" cy="434131"/>
          </a:xfrm>
          <a:prstGeom prst="wedgeRectCallout">
            <a:avLst>
              <a:gd name="adj1" fmla="val 48022"/>
              <a:gd name="adj2" fmla="val 1086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地域が主催する体験・参加型のお祭り、花火大会、野外ライブなど盛りだくさん</a:t>
            </a:r>
            <a:r>
              <a:rPr lang="ja-JP" altLang="en-US" sz="1100" dirty="0" smtClean="0">
                <a:solidFill>
                  <a:prstClr val="black"/>
                </a:solidFill>
                <a:latin typeface="Meiryo UI" panose="020B0604030504040204" pitchFamily="50" charset="-128"/>
                <a:ea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55" name="四角形吹き出し 54"/>
          <p:cNvSpPr/>
          <p:nvPr/>
        </p:nvSpPr>
        <p:spPr>
          <a:xfrm>
            <a:off x="4955359" y="2829913"/>
            <a:ext cx="2442544" cy="434131"/>
          </a:xfrm>
          <a:prstGeom prst="wedgeRectCallout">
            <a:avLst>
              <a:gd name="adj1" fmla="val 4525"/>
              <a:gd name="adj2" fmla="val 1206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お盆に戻ってきた先祖の霊を</a:t>
            </a:r>
            <a:r>
              <a:rPr lang="ja-JP" altLang="en-US" sz="1100" dirty="0" smtClean="0">
                <a:solidFill>
                  <a:prstClr val="black"/>
                </a:solidFill>
                <a:latin typeface="Meiryo UI" panose="020B0604030504040204" pitchFamily="50" charset="-128"/>
                <a:ea typeface="Meiryo UI" panose="020B0604030504040204" pitchFamily="50" charset="-128"/>
              </a:rPr>
              <a:t>送り出す</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ため</a:t>
            </a:r>
            <a:r>
              <a:rPr lang="ja-JP" altLang="en-US" sz="1100" dirty="0">
                <a:solidFill>
                  <a:prstClr val="black"/>
                </a:solidFill>
                <a:latin typeface="Meiryo UI" panose="020B0604030504040204" pitchFamily="50" charset="-128"/>
                <a:ea typeface="Meiryo UI" panose="020B0604030504040204" pitchFamily="50" charset="-128"/>
              </a:rPr>
              <a:t>の夏の風物詩的行事</a:t>
            </a:r>
            <a:r>
              <a:rPr lang="ja-JP" altLang="en-US" sz="1100" dirty="0" smtClean="0">
                <a:solidFill>
                  <a:prstClr val="black"/>
                </a:solidFill>
                <a:latin typeface="Meiryo UI" panose="020B0604030504040204" pitchFamily="50" charset="-128"/>
                <a:ea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56" name="四角形吹き出し 55"/>
          <p:cNvSpPr/>
          <p:nvPr/>
        </p:nvSpPr>
        <p:spPr>
          <a:xfrm>
            <a:off x="7434005" y="2833182"/>
            <a:ext cx="2442544" cy="570431"/>
          </a:xfrm>
          <a:prstGeom prst="wedgeRectCallout">
            <a:avLst>
              <a:gd name="adj1" fmla="val -51420"/>
              <a:gd name="adj2" fmla="val 769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毎年</a:t>
            </a:r>
            <a:r>
              <a:rPr lang="en-US" altLang="ja-JP" sz="1100" dirty="0">
                <a:solidFill>
                  <a:prstClr val="black"/>
                </a:solidFill>
                <a:latin typeface="Meiryo UI" panose="020B0604030504040204" pitchFamily="50" charset="-128"/>
                <a:ea typeface="Meiryo UI" panose="020B0604030504040204" pitchFamily="50" charset="-128"/>
              </a:rPr>
              <a:t>7</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月頃にかけて県内の各地で開催される大綱引き。激しい</a:t>
            </a:r>
            <a:r>
              <a:rPr lang="ja-JP" altLang="en-US" sz="1100" dirty="0" smtClean="0">
                <a:solidFill>
                  <a:prstClr val="black"/>
                </a:solidFill>
                <a:latin typeface="Meiryo UI" panose="020B0604030504040204" pitchFamily="50" charset="-128"/>
                <a:ea typeface="Meiryo UI" panose="020B0604030504040204" pitchFamily="50" charset="-128"/>
              </a:rPr>
              <a:t>引合い</a:t>
            </a:r>
            <a:r>
              <a:rPr lang="ja-JP" altLang="en-US" sz="1100" dirty="0">
                <a:solidFill>
                  <a:prstClr val="black"/>
                </a:solidFill>
                <a:latin typeface="Meiryo UI" panose="020B0604030504040204" pitchFamily="50" charset="-128"/>
                <a:ea typeface="Meiryo UI" panose="020B0604030504040204" pitchFamily="50" charset="-128"/>
              </a:rPr>
              <a:t>は</a:t>
            </a:r>
            <a:r>
              <a:rPr lang="ja-JP" altLang="en-US" sz="1100" dirty="0" smtClean="0">
                <a:solidFill>
                  <a:prstClr val="black"/>
                </a:solidFill>
                <a:latin typeface="Meiryo UI" panose="020B0604030504040204" pitchFamily="50" charset="-128"/>
                <a:ea typeface="Meiryo UI" panose="020B0604030504040204" pitchFamily="50" charset="-128"/>
              </a:rPr>
              <a:t>見ものです！</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58" name="四角形吹き出し 57"/>
          <p:cNvSpPr/>
          <p:nvPr/>
        </p:nvSpPr>
        <p:spPr>
          <a:xfrm>
            <a:off x="36886" y="4329906"/>
            <a:ext cx="2442544" cy="434131"/>
          </a:xfrm>
          <a:prstGeom prst="wedgeRectCallout">
            <a:avLst>
              <a:gd name="adj1" fmla="val -31129"/>
              <a:gd name="adj2" fmla="val -130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全国で一番早い！沖縄</a:t>
            </a:r>
            <a:r>
              <a:rPr lang="ja-JP" altLang="en-US" sz="1100" dirty="0">
                <a:solidFill>
                  <a:prstClr val="black"/>
                </a:solidFill>
                <a:latin typeface="Meiryo UI" panose="020B0604030504040204" pitchFamily="50" charset="-128"/>
                <a:ea typeface="Meiryo UI" panose="020B0604030504040204" pitchFamily="50" charset="-128"/>
              </a:rPr>
              <a:t>でひと足早い春を感じてみてはいかがですか？</a:t>
            </a:r>
          </a:p>
        </p:txBody>
      </p:sp>
      <p:sp>
        <p:nvSpPr>
          <p:cNvPr id="59" name="四角形吹き出し 58"/>
          <p:cNvSpPr/>
          <p:nvPr/>
        </p:nvSpPr>
        <p:spPr>
          <a:xfrm>
            <a:off x="2514002" y="4232403"/>
            <a:ext cx="2442544" cy="556429"/>
          </a:xfrm>
          <a:prstGeom prst="wedgeRectCallout">
            <a:avLst>
              <a:gd name="adj1" fmla="val -83540"/>
              <a:gd name="adj2" fmla="val -968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a:solidFill>
                  <a:prstClr val="black"/>
                </a:solidFill>
                <a:latin typeface="Meiryo UI" panose="020B0604030504040204" pitchFamily="50" charset="-128"/>
                <a:ea typeface="Meiryo UI" panose="020B0604030504040204" pitchFamily="50" charset="-128"/>
              </a:rPr>
              <a:t>毎年</a:t>
            </a:r>
            <a:r>
              <a:rPr lang="en-US" altLang="ja-JP" sz="1100">
                <a:solidFill>
                  <a:prstClr val="black"/>
                </a:solidFill>
                <a:latin typeface="Meiryo UI" panose="020B0604030504040204" pitchFamily="50" charset="-128"/>
                <a:ea typeface="Meiryo UI" panose="020B0604030504040204" pitchFamily="50" charset="-128"/>
              </a:rPr>
              <a:t>1</a:t>
            </a:r>
            <a:r>
              <a:rPr lang="ja-JP" altLang="en-US" sz="1100">
                <a:solidFill>
                  <a:prstClr val="black"/>
                </a:solidFill>
                <a:latin typeface="Meiryo UI" panose="020B0604030504040204" pitchFamily="50" charset="-128"/>
                <a:ea typeface="Meiryo UI" panose="020B0604030504040204" pitchFamily="50" charset="-128"/>
              </a:rPr>
              <a:t>月から</a:t>
            </a:r>
            <a:r>
              <a:rPr lang="en-US" altLang="ja-JP" sz="1100">
                <a:solidFill>
                  <a:prstClr val="black"/>
                </a:solidFill>
                <a:latin typeface="Meiryo UI" panose="020B0604030504040204" pitchFamily="50" charset="-128"/>
                <a:ea typeface="Meiryo UI" panose="020B0604030504040204" pitchFamily="50" charset="-128"/>
              </a:rPr>
              <a:t>3</a:t>
            </a:r>
            <a:r>
              <a:rPr lang="ja-JP" altLang="en-US" sz="1100">
                <a:solidFill>
                  <a:prstClr val="black"/>
                </a:solidFill>
                <a:latin typeface="Meiryo UI" panose="020B0604030504040204" pitchFamily="50" charset="-128"/>
                <a:ea typeface="Meiryo UI" panose="020B0604030504040204" pitchFamily="50" charset="-128"/>
              </a:rPr>
              <a:t>月にかけて、繁殖活動のために沖縄の海まで回遊してくるザトウクジラを見るツアーがホエールウォッチング。</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60" name="四角形吹き出し 59"/>
          <p:cNvSpPr/>
          <p:nvPr/>
        </p:nvSpPr>
        <p:spPr>
          <a:xfrm>
            <a:off x="5020792" y="4237015"/>
            <a:ext cx="2442544" cy="556429"/>
          </a:xfrm>
          <a:prstGeom prst="wedgeRectCallout">
            <a:avLst>
              <a:gd name="adj1" fmla="val -83540"/>
              <a:gd name="adj2" fmla="val -968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沖縄独特の風景や自然を満喫しながらリフレッシュしましょう</a:t>
            </a:r>
            <a:r>
              <a:rPr lang="ja-JP" altLang="en-US" sz="1100" dirty="0" smtClean="0">
                <a:solidFill>
                  <a:prstClr val="black"/>
                </a:solidFill>
                <a:latin typeface="Meiryo UI" panose="020B0604030504040204" pitchFamily="50" charset="-128"/>
                <a:ea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61" name="四角形吹き出し 60"/>
          <p:cNvSpPr/>
          <p:nvPr/>
        </p:nvSpPr>
        <p:spPr>
          <a:xfrm>
            <a:off x="7494980" y="4231888"/>
            <a:ext cx="2381569" cy="556429"/>
          </a:xfrm>
          <a:prstGeom prst="wedgeRectCallout">
            <a:avLst>
              <a:gd name="adj1" fmla="val -10450"/>
              <a:gd name="adj2" fmla="val -1015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Meiryo UI" panose="020B0604030504040204" pitchFamily="50" charset="-128"/>
                <a:ea typeface="Meiryo UI" panose="020B0604030504040204" pitchFamily="50" charset="-128"/>
              </a:rPr>
              <a:t>この時期しか楽しめない冬の沖縄</a:t>
            </a:r>
            <a:r>
              <a:rPr lang="ja-JP" altLang="en-US" sz="1100" dirty="0" smtClean="0">
                <a:solidFill>
                  <a:prstClr val="black"/>
                </a:solidFill>
                <a:latin typeface="Meiryo UI" panose="020B0604030504040204" pitchFamily="50" charset="-128"/>
                <a:ea typeface="Meiryo UI" panose="020B0604030504040204" pitchFamily="50" charset="-128"/>
              </a:rPr>
              <a:t>を</a:t>
            </a:r>
            <a:endParaRPr lang="en-US" altLang="ja-JP" sz="1100" smtClean="0">
              <a:solidFill>
                <a:prstClr val="black"/>
              </a:solidFill>
              <a:latin typeface="Meiryo UI" panose="020B0604030504040204" pitchFamily="50" charset="-128"/>
              <a:ea typeface="Meiryo UI" panose="020B0604030504040204" pitchFamily="50" charset="-128"/>
            </a:endParaRPr>
          </a:p>
          <a:p>
            <a:r>
              <a:rPr lang="ja-JP" altLang="en-US" sz="1100" smtClean="0">
                <a:solidFill>
                  <a:prstClr val="black"/>
                </a:solidFill>
                <a:latin typeface="Meiryo UI" panose="020B0604030504040204" pitchFamily="50" charset="-128"/>
                <a:ea typeface="Meiryo UI" panose="020B0604030504040204" pitchFamily="50" charset="-128"/>
              </a:rPr>
              <a:t>満喫</a:t>
            </a:r>
            <a:r>
              <a:rPr lang="ja-JP" altLang="en-US" sz="1100" dirty="0">
                <a:solidFill>
                  <a:prstClr val="black"/>
                </a:solidFill>
                <a:latin typeface="Meiryo UI" panose="020B0604030504040204" pitchFamily="50" charset="-128"/>
                <a:ea typeface="Meiryo UI" panose="020B0604030504040204" pitchFamily="50" charset="-128"/>
              </a:rPr>
              <a:t>できそう</a:t>
            </a:r>
            <a:r>
              <a:rPr lang="ja-JP" altLang="en-US" sz="1100" dirty="0" smtClean="0">
                <a:solidFill>
                  <a:prstClr val="black"/>
                </a:solidFill>
                <a:latin typeface="Meiryo UI" panose="020B0604030504040204" pitchFamily="50" charset="-128"/>
                <a:ea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10"/>
          <a:stretch>
            <a:fillRect/>
          </a:stretch>
        </p:blipFill>
        <p:spPr>
          <a:xfrm>
            <a:off x="158200" y="5180395"/>
            <a:ext cx="2181151" cy="1628135"/>
          </a:xfrm>
          <a:prstGeom prst="rect">
            <a:avLst/>
          </a:prstGeom>
        </p:spPr>
      </p:pic>
    </p:spTree>
    <p:extLst>
      <p:ext uri="{BB962C8B-B14F-4D97-AF65-F5344CB8AC3E}">
        <p14:creationId xmlns:p14="http://schemas.microsoft.com/office/powerpoint/2010/main" val="207739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 53"/>
          <p:cNvGraphicFramePr>
            <a:graphicFrameLocks noGrp="1"/>
          </p:cNvGraphicFramePr>
          <p:nvPr>
            <p:extLst>
              <p:ext uri="{D42A27DB-BD31-4B8C-83A1-F6EECF244321}">
                <p14:modId xmlns:p14="http://schemas.microsoft.com/office/powerpoint/2010/main" val="2688187182"/>
              </p:ext>
            </p:extLst>
          </p:nvPr>
        </p:nvGraphicFramePr>
        <p:xfrm>
          <a:off x="92007" y="1467022"/>
          <a:ext cx="9712496" cy="5190021"/>
        </p:xfrm>
        <a:graphic>
          <a:graphicData uri="http://schemas.openxmlformats.org/drawingml/2006/table">
            <a:tbl>
              <a:tblPr>
                <a:tableStyleId>{5C22544A-7EE6-4342-B048-85BDC9FD1C3A}</a:tableStyleId>
              </a:tblPr>
              <a:tblGrid>
                <a:gridCol w="602326"/>
                <a:gridCol w="2701713"/>
                <a:gridCol w="3694442"/>
                <a:gridCol w="2714015"/>
              </a:tblGrid>
              <a:tr h="301719">
                <a:tc>
                  <a:txBody>
                    <a:bodyPr/>
                    <a:lstStyle/>
                    <a:p>
                      <a:pPr algn="ctr" fontAlgn="ct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平均気温・雨量</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服装・アイテム</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メモ</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r>
              <a:tr h="814717">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r>
                        <a:rPr lang="en-US" altLang="ja-JP" sz="1400" u="none" strike="noStrike" dirty="0" smtClean="0">
                          <a:effectLst/>
                          <a:latin typeface="メイリオ" panose="020B0604030504040204" pitchFamily="50" charset="-128"/>
                          <a:ea typeface="メイリオ" panose="020B0604030504040204" pitchFamily="50" charset="-128"/>
                        </a:rPr>
                        <a:t>1</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2</a:t>
                      </a:r>
                      <a:r>
                        <a:rPr lang="ja-JP" altLang="en-US" sz="1400" u="none" strike="noStrike" dirty="0">
                          <a:effectLst/>
                          <a:latin typeface="メイリオ" panose="020B0604030504040204" pitchFamily="50" charset="-128"/>
                          <a:ea typeface="メイリオ" panose="020B0604030504040204" pitchFamily="50" charset="-128"/>
                        </a:rPr>
                        <a:t>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ja-JP" altLang="en-US" sz="14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latin typeface="メイリオ" panose="020B0604030504040204" pitchFamily="50" charset="-128"/>
                          <a:ea typeface="メイリオ" panose="020B0604030504040204" pitchFamily="50" charset="-128"/>
                        </a:rPr>
                        <a:t>4</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latin typeface="メイリオ" panose="020B0604030504040204" pitchFamily="50" charset="-128"/>
                          <a:ea typeface="メイリオ" panose="020B0604030504040204" pitchFamily="50" charset="-128"/>
                        </a:rPr>
                        <a:t>5</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algn="ctr" fontAlgn="ctr"/>
                      <a:r>
                        <a:rPr lang="en-US" altLang="ja-JP" sz="1400" u="none" strike="noStrike" dirty="0" smtClean="0">
                          <a:effectLst/>
                          <a:latin typeface="メイリオ" panose="020B0604030504040204" pitchFamily="50" charset="-128"/>
                          <a:ea typeface="メイリオ" panose="020B0604030504040204" pitchFamily="50" charset="-128"/>
                        </a:rPr>
                        <a:t>6</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r>
            </a:tbl>
          </a:graphicData>
        </a:graphic>
      </p:graphicFrame>
      <p:sp>
        <p:nvSpPr>
          <p:cNvPr id="5" name="テキスト ボックス 4"/>
          <p:cNvSpPr txBox="1"/>
          <p:nvPr/>
        </p:nvSpPr>
        <p:spPr>
          <a:xfrm>
            <a:off x="79822" y="480375"/>
            <a:ext cx="7298352" cy="442674"/>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92007" y="404296"/>
            <a:ext cx="9712497" cy="19328"/>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7" name="Text Box 5"/>
          <p:cNvSpPr txBox="1">
            <a:spLocks noChangeArrowheads="1"/>
          </p:cNvSpPr>
          <p:nvPr/>
        </p:nvSpPr>
        <p:spPr bwMode="auto">
          <a:xfrm>
            <a:off x="166519" y="-7263"/>
            <a:ext cx="4679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50000"/>
              </a:spcBef>
              <a:buFontTx/>
              <a:buNone/>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沖縄の気候</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服装①</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92007" y="908720"/>
            <a:ext cx="9727480" cy="51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南国</a:t>
            </a:r>
            <a:r>
              <a:rPr lang="ja-JP" altLang="en-US" sz="1100" dirty="0">
                <a:solidFill>
                  <a:prstClr val="black"/>
                </a:solidFill>
                <a:latin typeface="Meiryo UI" panose="020B0604030504040204" pitchFamily="50" charset="-128"/>
                <a:ea typeface="Meiryo UI" panose="020B0604030504040204" pitchFamily="50" charset="-128"/>
              </a:rPr>
              <a:t>の沖縄は本土とは気候が大きく異なります</a:t>
            </a:r>
            <a:r>
              <a:rPr lang="ja-JP" altLang="en-US" sz="1100" dirty="0" smtClean="0">
                <a:solidFill>
                  <a:prstClr val="black"/>
                </a:solidFill>
                <a:latin typeface="Meiryo UI" panose="020B0604030504040204" pitchFamily="50" charset="-128"/>
                <a:ea typeface="Meiryo UI" panose="020B0604030504040204" pitchFamily="50" charset="-128"/>
              </a:rPr>
              <a:t>。季節</a:t>
            </a:r>
            <a:r>
              <a:rPr lang="ja-JP" altLang="en-US" sz="1100" dirty="0">
                <a:solidFill>
                  <a:prstClr val="black"/>
                </a:solidFill>
                <a:latin typeface="Meiryo UI" panose="020B0604030504040204" pitchFamily="50" charset="-128"/>
                <a:ea typeface="Meiryo UI" panose="020B0604030504040204" pitchFamily="50" charset="-128"/>
              </a:rPr>
              <a:t>ごとの服装は？いつ泳げるの？気を付けることは？などなど、今ひとつ想像しにくい</a:t>
            </a:r>
            <a:r>
              <a:rPr lang="en-US" altLang="ja-JP" sz="1100" dirty="0">
                <a:solidFill>
                  <a:prstClr val="black"/>
                </a:solidFill>
                <a:latin typeface="Meiryo UI" panose="020B0604030504040204" pitchFamily="50" charset="-128"/>
                <a:ea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rPr>
              <a:t>年間の気温の変化や服装についてご説明します。ご旅行の準備の参考にしてください。</a:t>
            </a:r>
          </a:p>
        </p:txBody>
      </p:sp>
      <p:pic>
        <p:nvPicPr>
          <p:cNvPr id="52" name="図 51"/>
          <p:cNvPicPr>
            <a:picLocks noChangeAspect="1"/>
          </p:cNvPicPr>
          <p:nvPr/>
        </p:nvPicPr>
        <p:blipFill>
          <a:blip r:embed="rId3"/>
          <a:stretch>
            <a:fillRect/>
          </a:stretch>
        </p:blipFill>
        <p:spPr>
          <a:xfrm>
            <a:off x="5817536" y="1775009"/>
            <a:ext cx="1076325" cy="781050"/>
          </a:xfrm>
          <a:prstGeom prst="rect">
            <a:avLst/>
          </a:prstGeom>
        </p:spPr>
      </p:pic>
      <p:sp>
        <p:nvSpPr>
          <p:cNvPr id="53" name="AutoShape 4" descr="1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正方形/長方形 54"/>
          <p:cNvSpPr/>
          <p:nvPr/>
        </p:nvSpPr>
        <p:spPr>
          <a:xfrm>
            <a:off x="3439394" y="1775009"/>
            <a:ext cx="2342177"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特に寒い日には</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まで気温が下がります。強い北東季節風が吹き、雨の日が多いです。</a:t>
            </a:r>
          </a:p>
        </p:txBody>
      </p:sp>
      <p:sp>
        <p:nvSpPr>
          <p:cNvPr id="56" name="正方形/長方形 55"/>
          <p:cNvSpPr/>
          <p:nvPr/>
        </p:nvSpPr>
        <p:spPr>
          <a:xfrm>
            <a:off x="3474556" y="2635189"/>
            <a:ext cx="2307013" cy="71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400"/>
              </a:lnSpc>
            </a:pP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月と同様寒暖の繰り返しですが、</a:t>
            </a:r>
            <a:endPar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ひと雨ごとに暖かさが増していきます</a:t>
            </a:r>
            <a:r>
              <a:rPr kumimoji="1"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pPr>
            <a:r>
              <a:rPr kumimoji="1"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マフラー</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や手袋はなくても</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a:xfrm>
            <a:off x="7109885" y="3395698"/>
            <a:ext cx="2595641" cy="75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暖かくなり、さまざまな南国の花が咲き乱れます。また沖縄国際映画祭も開催されます。</a:t>
            </a:r>
          </a:p>
        </p:txBody>
      </p:sp>
      <p:sp>
        <p:nvSpPr>
          <p:cNvPr id="58" name="正方形/長方形 57"/>
          <p:cNvSpPr/>
          <p:nvPr/>
        </p:nvSpPr>
        <p:spPr>
          <a:xfrm>
            <a:off x="7113240" y="1801405"/>
            <a:ext cx="2592288" cy="75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早くも桜が開花！濃いピンク色のカンヒザクラが見頃を迎えると各地で桜祭りも開催されます。</a:t>
            </a:r>
          </a:p>
        </p:txBody>
      </p:sp>
      <p:sp>
        <p:nvSpPr>
          <p:cNvPr id="59" name="正方形/長方形 58"/>
          <p:cNvSpPr/>
          <p:nvPr/>
        </p:nvSpPr>
        <p:spPr>
          <a:xfrm>
            <a:off x="7109886" y="2635189"/>
            <a:ext cx="2595641" cy="71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4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ビーチでは泳げないので、ホテルなどの温水プールを利用しましょう。イルミネーションイベントなどもおすすめ。</a:t>
            </a:r>
          </a:p>
        </p:txBody>
      </p:sp>
      <p:sp>
        <p:nvSpPr>
          <p:cNvPr id="60" name="正方形/長方形 59"/>
          <p:cNvSpPr/>
          <p:nvPr/>
        </p:nvSpPr>
        <p:spPr>
          <a:xfrm>
            <a:off x="3439393" y="3431869"/>
            <a:ext cx="2342177" cy="71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4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上旬には冬の名残もありますが、日に日に暖かくなりますが、夜は冷え込みます。羽織るものは必須！</a:t>
            </a:r>
          </a:p>
        </p:txBody>
      </p:sp>
      <p:pic>
        <p:nvPicPr>
          <p:cNvPr id="9" name="図 8"/>
          <p:cNvPicPr>
            <a:picLocks noChangeAspect="1"/>
          </p:cNvPicPr>
          <p:nvPr/>
        </p:nvPicPr>
        <p:blipFill>
          <a:blip r:embed="rId4"/>
          <a:stretch>
            <a:fillRect/>
          </a:stretch>
        </p:blipFill>
        <p:spPr>
          <a:xfrm>
            <a:off x="5817536" y="2641422"/>
            <a:ext cx="1076325" cy="704850"/>
          </a:xfrm>
          <a:prstGeom prst="rect">
            <a:avLst/>
          </a:prstGeom>
        </p:spPr>
      </p:pic>
      <p:pic>
        <p:nvPicPr>
          <p:cNvPr id="62" name="図 61"/>
          <p:cNvPicPr>
            <a:picLocks noChangeAspect="1"/>
          </p:cNvPicPr>
          <p:nvPr/>
        </p:nvPicPr>
        <p:blipFill>
          <a:blip r:embed="rId5"/>
          <a:stretch>
            <a:fillRect/>
          </a:stretch>
        </p:blipFill>
        <p:spPr>
          <a:xfrm>
            <a:off x="5817536" y="3411463"/>
            <a:ext cx="1076325" cy="809625"/>
          </a:xfrm>
          <a:prstGeom prst="rect">
            <a:avLst/>
          </a:prstGeom>
        </p:spPr>
      </p:pic>
      <p:pic>
        <p:nvPicPr>
          <p:cNvPr id="63"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536" y="201868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rc_mi" descr="http://3.bp.blogspot.com/-a148-_9uwxU/UNbgiw9khuI/AAAAAAAAJP4/c5FPmhaSKhc/s180/mark_tenki_umbrell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36" y="285293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rc_mi" descr="http://3.bp.blogspot.com/-a148-_9uwxU/UNbgiw9khuI/AAAAAAAAJP4/c5FPmhaSKhc/s180/mark_tenki_umbrell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869" y="374052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テキスト ボックス 21"/>
          <p:cNvSpPr txBox="1"/>
          <p:nvPr/>
        </p:nvSpPr>
        <p:spPr>
          <a:xfrm>
            <a:off x="704528" y="1772816"/>
            <a:ext cx="966133"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rgbClr val="0070C0"/>
                </a:solidFill>
                <a:latin typeface="Meiryo UI" panose="020B0604030504040204" pitchFamily="50" charset="-128"/>
                <a:ea typeface="Meiryo UI" panose="020B0604030504040204" pitchFamily="50" charset="-128"/>
              </a:rPr>
              <a:t>107</a:t>
            </a:r>
            <a:r>
              <a:rPr kumimoji="1" lang="en-US" altLang="ja-JP" b="1" baseline="0" dirty="0" smtClean="0">
                <a:solidFill>
                  <a:srgbClr val="0070C0"/>
                </a:solidFill>
                <a:latin typeface="Meiryo UI" panose="020B0604030504040204" pitchFamily="50" charset="-128"/>
                <a:ea typeface="Meiryo UI" panose="020B0604030504040204" pitchFamily="50" charset="-128"/>
              </a:rPr>
              <a:t>.0</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67" name="テキスト ボックス 22"/>
          <p:cNvSpPr txBox="1"/>
          <p:nvPr/>
        </p:nvSpPr>
        <p:spPr>
          <a:xfrm>
            <a:off x="711811" y="2591326"/>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a:solidFill>
                  <a:srgbClr val="0070C0"/>
                </a:solidFill>
                <a:latin typeface="Meiryo UI" panose="020B0604030504040204" pitchFamily="50" charset="-128"/>
                <a:ea typeface="Meiryo UI" panose="020B0604030504040204" pitchFamily="50" charset="-128"/>
              </a:rPr>
              <a:t>119.7mm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69" name="円/楕円 68"/>
          <p:cNvSpPr/>
          <p:nvPr/>
        </p:nvSpPr>
        <p:spPr>
          <a:xfrm>
            <a:off x="1732788" y="1832880"/>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0" name="円/楕円 69"/>
          <p:cNvSpPr/>
          <p:nvPr/>
        </p:nvSpPr>
        <p:spPr>
          <a:xfrm>
            <a:off x="1901726" y="3471715"/>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cxnSp>
        <p:nvCxnSpPr>
          <p:cNvPr id="71" name="直線コネクタ 70"/>
          <p:cNvCxnSpPr>
            <a:endCxn id="82" idx="0"/>
          </p:cNvCxnSpPr>
          <p:nvPr/>
        </p:nvCxnSpPr>
        <p:spPr>
          <a:xfrm>
            <a:off x="1780404" y="1889020"/>
            <a:ext cx="51695" cy="733912"/>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2" name="直線コネクタ 71"/>
          <p:cNvCxnSpPr/>
          <p:nvPr/>
        </p:nvCxnSpPr>
        <p:spPr>
          <a:xfrm>
            <a:off x="1841428" y="2691809"/>
            <a:ext cx="109752" cy="918755"/>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3" name="テキスト ボックス 46"/>
          <p:cNvSpPr txBox="1"/>
          <p:nvPr/>
        </p:nvSpPr>
        <p:spPr>
          <a:xfrm>
            <a:off x="704528" y="3429000"/>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a:solidFill>
                  <a:srgbClr val="0070C0"/>
                </a:solidFill>
                <a:latin typeface="Meiryo UI" panose="020B0604030504040204" pitchFamily="50" charset="-128"/>
                <a:ea typeface="Meiryo UI" panose="020B0604030504040204" pitchFamily="50" charset="-128"/>
              </a:rPr>
              <a:t>161.4mm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74" name="テキスト ボックス 56"/>
          <p:cNvSpPr txBox="1"/>
          <p:nvPr/>
        </p:nvSpPr>
        <p:spPr>
          <a:xfrm>
            <a:off x="1846265" y="1772816"/>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テキスト ボックス 57"/>
          <p:cNvSpPr txBox="1"/>
          <p:nvPr/>
        </p:nvSpPr>
        <p:spPr>
          <a:xfrm>
            <a:off x="1856656" y="2591326"/>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17.1</a:t>
            </a:r>
            <a:r>
              <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6" name="テキスト ボックス 58"/>
          <p:cNvSpPr txBox="1"/>
          <p:nvPr/>
        </p:nvSpPr>
        <p:spPr>
          <a:xfrm>
            <a:off x="2000672" y="3431640"/>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18.9</a:t>
            </a:r>
            <a:r>
              <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77" name="irc_mi" descr="http://3.bp.blogspot.com/-a148-_9uwxU/UNbgiw9khuI/AAAAAAAAJP4/c5FPmhaSKhc/s180/mark_tenki_umbrell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286" y="2852936"/>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rc_mi" descr="http://3.bp.blogspot.com/-a148-_9uwxU/UNbgiw9khuI/AAAAAAAAJP4/c5FPmhaSKhc/s180/mark_tenki_umbrell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569" y="3740522"/>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rc_mi" descr="http://3.bp.blogspot.com/-a148-_9uwxU/UNbgiw9khuI/AAAAAAAAJP4/c5FPmhaSKhc/s180/mark_tenki_umbrell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969" y="3740522"/>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rc_mi" descr="http://3.bp.blogspot.com/-a148-_9uwxU/UNbgiw9khuI/AAAAAAAAJP4/c5FPmhaSKhc/s180/mark_tenki_umbrell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214" y="3740522"/>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円/楕円 81"/>
          <p:cNvSpPr/>
          <p:nvPr/>
        </p:nvSpPr>
        <p:spPr>
          <a:xfrm>
            <a:off x="1755899" y="2622932"/>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85" name="正方形/長方形 84"/>
          <p:cNvSpPr/>
          <p:nvPr/>
        </p:nvSpPr>
        <p:spPr>
          <a:xfrm>
            <a:off x="3474555" y="4228210"/>
            <a:ext cx="2307013" cy="739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4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沖縄では初夏にあたります。</a:t>
            </a:r>
            <a:endPar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沖縄で最も気候がよい時期で、</a:t>
            </a:r>
            <a:endPar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日中は半袖で過ごせる日も。</a:t>
            </a:r>
          </a:p>
        </p:txBody>
      </p:sp>
      <p:sp>
        <p:nvSpPr>
          <p:cNvPr id="86" name="正方形/長方形 85"/>
          <p:cNvSpPr/>
          <p:nvPr/>
        </p:nvSpPr>
        <p:spPr>
          <a:xfrm>
            <a:off x="3440006" y="5052498"/>
            <a:ext cx="2377530" cy="779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4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上旬から蒸し暑くなり、ゴールデンウィークを過ぎた頃から梅雨に入ります。服装は基本的に夏物で</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7" name="正方形/長方形 86"/>
          <p:cNvSpPr/>
          <p:nvPr/>
        </p:nvSpPr>
        <p:spPr>
          <a:xfrm>
            <a:off x="3439393" y="5916064"/>
            <a:ext cx="2342175" cy="685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300"/>
              </a:lnSpc>
            </a:pP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月下旬まで梅雨が続きますが、</a:t>
            </a:r>
            <a:endPar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肌寒くなることはほとんどないので</a:t>
            </a:r>
            <a:endPar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日中夏物で大丈夫。</a:t>
            </a:r>
          </a:p>
        </p:txBody>
      </p:sp>
      <p:sp>
        <p:nvSpPr>
          <p:cNvPr id="88" name="正方形/長方形 87"/>
          <p:cNvSpPr/>
          <p:nvPr/>
        </p:nvSpPr>
        <p:spPr>
          <a:xfrm>
            <a:off x="7109427" y="5045863"/>
            <a:ext cx="2596099" cy="785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000"/>
              </a:lnSpc>
            </a:pP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月は梅雨のシーズン。本土と違って、</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日中しとしと降ることは少なく、ザーッと降ってその後晴れることも。</a:t>
            </a:r>
          </a:p>
        </p:txBody>
      </p:sp>
      <p:sp>
        <p:nvSpPr>
          <p:cNvPr id="89" name="正方形/長方形 88"/>
          <p:cNvSpPr/>
          <p:nvPr/>
        </p:nvSpPr>
        <p:spPr>
          <a:xfrm>
            <a:off x="7109427" y="4221088"/>
            <a:ext cx="2596099" cy="767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各地で海開きが始まりますが、水温はちょっと低めですが、沖縄では「うりずん」の季節といわれ１年で最も過ごしやすい季節です。</a:t>
            </a:r>
          </a:p>
        </p:txBody>
      </p:sp>
      <p:sp>
        <p:nvSpPr>
          <p:cNvPr id="90" name="正方形/長方形 89"/>
          <p:cNvSpPr/>
          <p:nvPr/>
        </p:nvSpPr>
        <p:spPr>
          <a:xfrm>
            <a:off x="7109427" y="5906331"/>
            <a:ext cx="2596099" cy="76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300"/>
              </a:lnSpc>
            </a:pP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実はお得に旅行が楽しめるねらい目の時期。梅雨明けする</a:t>
            </a:r>
            <a:r>
              <a:rPr kumimoji="1"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月末を</a:t>
            </a:r>
            <a:r>
              <a:rPr kumimoji="1"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狙えば海水浴も</a:t>
            </a:r>
            <a:r>
              <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バッチリ楽しめるかも。</a:t>
            </a:r>
          </a:p>
        </p:txBody>
      </p:sp>
      <p:pic>
        <p:nvPicPr>
          <p:cNvPr id="92" name="図 91"/>
          <p:cNvPicPr>
            <a:picLocks noChangeAspect="1"/>
          </p:cNvPicPr>
          <p:nvPr/>
        </p:nvPicPr>
        <p:blipFill>
          <a:blip r:embed="rId8"/>
          <a:stretch>
            <a:fillRect/>
          </a:stretch>
        </p:blipFill>
        <p:spPr>
          <a:xfrm>
            <a:off x="5819666" y="5085184"/>
            <a:ext cx="1076325" cy="704850"/>
          </a:xfrm>
          <a:prstGeom prst="rect">
            <a:avLst/>
          </a:prstGeom>
        </p:spPr>
      </p:pic>
      <p:pic>
        <p:nvPicPr>
          <p:cNvPr id="93" name="図 92"/>
          <p:cNvPicPr>
            <a:picLocks noChangeAspect="1"/>
          </p:cNvPicPr>
          <p:nvPr/>
        </p:nvPicPr>
        <p:blipFill>
          <a:blip r:embed="rId9"/>
          <a:stretch>
            <a:fillRect/>
          </a:stretch>
        </p:blipFill>
        <p:spPr>
          <a:xfrm>
            <a:off x="5819146" y="5846987"/>
            <a:ext cx="1076325" cy="781050"/>
          </a:xfrm>
          <a:prstGeom prst="rect">
            <a:avLst/>
          </a:prstGeom>
        </p:spPr>
      </p:pic>
      <p:sp>
        <p:nvSpPr>
          <p:cNvPr id="100" name="円/楕円 99"/>
          <p:cNvSpPr/>
          <p:nvPr/>
        </p:nvSpPr>
        <p:spPr>
          <a:xfrm>
            <a:off x="2034360" y="4283869"/>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1" name="円/楕円 100"/>
          <p:cNvSpPr/>
          <p:nvPr/>
        </p:nvSpPr>
        <p:spPr>
          <a:xfrm>
            <a:off x="2208586" y="5085184"/>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2" name="円/楕円 101"/>
          <p:cNvSpPr/>
          <p:nvPr/>
        </p:nvSpPr>
        <p:spPr>
          <a:xfrm>
            <a:off x="2273493" y="5911351"/>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5" name="テキスト ボックス 47"/>
          <p:cNvSpPr txBox="1"/>
          <p:nvPr/>
        </p:nvSpPr>
        <p:spPr>
          <a:xfrm>
            <a:off x="710286" y="4189694"/>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a:solidFill>
                  <a:srgbClr val="0070C0"/>
                </a:solidFill>
                <a:latin typeface="Meiryo UI" panose="020B0604030504040204" pitchFamily="50" charset="-128"/>
                <a:ea typeface="Meiryo UI" panose="020B0604030504040204" pitchFamily="50" charset="-128"/>
              </a:rPr>
              <a:t>165.7</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06" name="テキスト ボックス 48"/>
          <p:cNvSpPr txBox="1"/>
          <p:nvPr/>
        </p:nvSpPr>
        <p:spPr>
          <a:xfrm>
            <a:off x="710286" y="5016360"/>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231.6</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07" name="テキスト ボックス 49"/>
          <p:cNvSpPr txBox="1"/>
          <p:nvPr/>
        </p:nvSpPr>
        <p:spPr>
          <a:xfrm>
            <a:off x="709476" y="5860434"/>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247.2</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08" name="テキスト ボックス 59"/>
          <p:cNvSpPr txBox="1"/>
          <p:nvPr/>
        </p:nvSpPr>
        <p:spPr>
          <a:xfrm>
            <a:off x="2144688" y="4228210"/>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ja-JP"/>
            </a:defPPr>
            <a:lvl1pPr indent="0">
              <a:defRPr sz="1050">
                <a:solidFill>
                  <a:schemeClr val="accent2"/>
                </a:solidFill>
                <a:latin typeface="Meiryo UI" panose="020B0604030504040204" pitchFamily="50" charset="-128"/>
                <a:ea typeface="Meiryo UI" panose="020B0604030504040204" pitchFamily="50" charset="-128"/>
                <a:cs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ja-JP" sz="1100" b="1" dirty="0" smtClean="0"/>
              <a:t>21.4</a:t>
            </a:r>
            <a:r>
              <a:rPr lang="ja-JP" altLang="en-US" sz="1100" b="1" dirty="0" smtClean="0"/>
              <a:t>℃</a:t>
            </a:r>
            <a:endParaRPr lang="ja-JP" altLang="en-US" sz="1100" b="1" dirty="0"/>
          </a:p>
        </p:txBody>
      </p:sp>
      <p:sp>
        <p:nvSpPr>
          <p:cNvPr id="109" name="テキスト ボックス 60"/>
          <p:cNvSpPr txBox="1"/>
          <p:nvPr/>
        </p:nvSpPr>
        <p:spPr>
          <a:xfrm>
            <a:off x="2342158" y="5039598"/>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ja-JP"/>
            </a:defPPr>
            <a:lvl1pPr indent="0">
              <a:defRPr sz="1050">
                <a:solidFill>
                  <a:schemeClr val="accent2"/>
                </a:solidFill>
                <a:latin typeface="Meiryo UI" panose="020B0604030504040204" pitchFamily="50" charset="-128"/>
                <a:ea typeface="Meiryo UI" panose="020B0604030504040204" pitchFamily="50" charset="-128"/>
                <a:cs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ja-JP" sz="1100" b="1" dirty="0" smtClean="0"/>
              <a:t>24.0</a:t>
            </a:r>
            <a:r>
              <a:rPr lang="ja-JP" altLang="en-US" sz="1100" b="1" dirty="0" smtClean="0"/>
              <a:t>℃</a:t>
            </a:r>
            <a:endParaRPr lang="ja-JP" altLang="en-US" sz="1100" b="1" dirty="0"/>
          </a:p>
        </p:txBody>
      </p:sp>
      <p:sp>
        <p:nvSpPr>
          <p:cNvPr id="110" name="テキスト ボックス 61"/>
          <p:cNvSpPr txBox="1"/>
          <p:nvPr/>
        </p:nvSpPr>
        <p:spPr>
          <a:xfrm>
            <a:off x="2428900" y="5875170"/>
            <a:ext cx="72390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ja-JP"/>
            </a:defPPr>
            <a:lvl1pPr indent="0">
              <a:defRPr sz="1050">
                <a:solidFill>
                  <a:schemeClr val="accent2"/>
                </a:solidFill>
                <a:latin typeface="Meiryo UI" panose="020B0604030504040204" pitchFamily="50" charset="-128"/>
                <a:ea typeface="Meiryo UI" panose="020B0604030504040204" pitchFamily="50" charset="-128"/>
                <a:cs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ja-JP" sz="1100" b="1" dirty="0" smtClean="0"/>
              <a:t>26.8</a:t>
            </a:r>
            <a:r>
              <a:rPr lang="ja-JP" altLang="en-US" sz="1100" b="1" dirty="0" smtClean="0"/>
              <a:t>℃</a:t>
            </a:r>
            <a:endParaRPr lang="ja-JP" altLang="en-US" sz="1100" b="1" dirty="0"/>
          </a:p>
        </p:txBody>
      </p:sp>
      <p:grpSp>
        <p:nvGrpSpPr>
          <p:cNvPr id="129" name="グループ化 128"/>
          <p:cNvGrpSpPr/>
          <p:nvPr/>
        </p:nvGrpSpPr>
        <p:grpSpPr>
          <a:xfrm>
            <a:off x="798217" y="4482226"/>
            <a:ext cx="1109662" cy="330994"/>
            <a:chOff x="797723" y="4309766"/>
            <a:chExt cx="1109662" cy="330994"/>
          </a:xfrm>
        </p:grpSpPr>
        <p:pic>
          <p:nvPicPr>
            <p:cNvPr id="97"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723" y="4309766"/>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185" y="43105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9535" y="43105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8935" y="43105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グループ化 129"/>
          <p:cNvGrpSpPr/>
          <p:nvPr/>
        </p:nvGrpSpPr>
        <p:grpSpPr>
          <a:xfrm>
            <a:off x="759223" y="5296446"/>
            <a:ext cx="2101850" cy="335795"/>
            <a:chOff x="759223" y="5296446"/>
            <a:chExt cx="2101850" cy="335795"/>
          </a:xfrm>
        </p:grpSpPr>
        <p:pic>
          <p:nvPicPr>
            <p:cNvPr id="98"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223" y="530839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973" y="530204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373" y="530204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723" y="530204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3173" y="530204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1082" y="530204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4653" y="5296446"/>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r="47633"/>
            <a:stretch>
              <a:fillRect/>
            </a:stretch>
          </p:blipFill>
          <p:spPr bwMode="auto">
            <a:xfrm>
              <a:off x="2702323" y="5302041"/>
              <a:ext cx="1587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 name="グループ化 130"/>
          <p:cNvGrpSpPr/>
          <p:nvPr/>
        </p:nvGrpSpPr>
        <p:grpSpPr>
          <a:xfrm>
            <a:off x="759223" y="6148839"/>
            <a:ext cx="2381250" cy="330200"/>
            <a:chOff x="768848" y="6339160"/>
            <a:chExt cx="2381250" cy="330200"/>
          </a:xfrm>
        </p:grpSpPr>
        <p:pic>
          <p:nvPicPr>
            <p:cNvPr id="99"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848" y="6345510"/>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59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94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39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279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219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254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irc_mi" descr="http://3.bp.blogspot.com/-a148-_9uwxU/UNbgiw9khuI/AAAAAAAAJP4/c5FPmhaSKhc/s180/mark_tenki_umbrell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948" y="6339160"/>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irc_mi" descr="http://3.bp.blogspot.com/-a148-_9uwxU/UNbgiw9khuI/AAAAAAAAJP4/c5FPmhaSKhc/s180/mark_tenki_umbrella.png"/>
            <p:cNvPicPr>
              <a:picLocks noChangeAspect="1" noChangeArrowheads="1"/>
            </p:cNvPicPr>
            <p:nvPr/>
          </p:nvPicPr>
          <p:blipFill>
            <a:blip r:embed="rId6">
              <a:extLst>
                <a:ext uri="{28A0092B-C50C-407E-A947-70E740481C1C}">
                  <a14:useLocalDpi xmlns:a14="http://schemas.microsoft.com/office/drawing/2010/main" val="0"/>
                </a:ext>
              </a:extLst>
            </a:blip>
            <a:srcRect l="-2" t="8197" r="47633"/>
            <a:stretch>
              <a:fillRect/>
            </a:stretch>
          </p:blipFill>
          <p:spPr bwMode="auto">
            <a:xfrm>
              <a:off x="2991348" y="6364560"/>
              <a:ext cx="158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2" name="直線コネクタ 131"/>
          <p:cNvCxnSpPr>
            <a:stCxn id="70" idx="1"/>
            <a:endCxn id="100" idx="1"/>
          </p:cNvCxnSpPr>
          <p:nvPr/>
        </p:nvCxnSpPr>
        <p:spPr>
          <a:xfrm>
            <a:off x="1924044" y="3494033"/>
            <a:ext cx="132634" cy="812154"/>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47" name="直線コネクタ 146"/>
          <p:cNvCxnSpPr>
            <a:endCxn id="101" idx="1"/>
          </p:cNvCxnSpPr>
          <p:nvPr/>
        </p:nvCxnSpPr>
        <p:spPr>
          <a:xfrm>
            <a:off x="2116402" y="4422291"/>
            <a:ext cx="114502" cy="685211"/>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49" name="直線コネクタ 148"/>
          <p:cNvCxnSpPr>
            <a:stCxn id="101" idx="4"/>
          </p:cNvCxnSpPr>
          <p:nvPr/>
        </p:nvCxnSpPr>
        <p:spPr>
          <a:xfrm>
            <a:off x="2284786" y="5237584"/>
            <a:ext cx="72006" cy="712023"/>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51" name="直線コネクタ 150"/>
          <p:cNvCxnSpPr/>
          <p:nvPr/>
        </p:nvCxnSpPr>
        <p:spPr>
          <a:xfrm>
            <a:off x="2360714" y="5949280"/>
            <a:ext cx="72006" cy="712023"/>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153" name="図 152"/>
          <p:cNvPicPr>
            <a:picLocks noChangeAspect="1"/>
          </p:cNvPicPr>
          <p:nvPr/>
        </p:nvPicPr>
        <p:blipFill>
          <a:blip r:embed="rId11"/>
          <a:stretch>
            <a:fillRect/>
          </a:stretch>
        </p:blipFill>
        <p:spPr>
          <a:xfrm>
            <a:off x="5817536" y="4253102"/>
            <a:ext cx="1076325" cy="723900"/>
          </a:xfrm>
          <a:prstGeom prst="rect">
            <a:avLst/>
          </a:prstGeom>
        </p:spPr>
      </p:pic>
    </p:spTree>
    <p:extLst>
      <p:ext uri="{BB962C8B-B14F-4D97-AF65-F5344CB8AC3E}">
        <p14:creationId xmlns:p14="http://schemas.microsoft.com/office/powerpoint/2010/main" val="357779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 53"/>
          <p:cNvGraphicFramePr>
            <a:graphicFrameLocks noGrp="1"/>
          </p:cNvGraphicFramePr>
          <p:nvPr>
            <p:extLst>
              <p:ext uri="{D42A27DB-BD31-4B8C-83A1-F6EECF244321}">
                <p14:modId xmlns:p14="http://schemas.microsoft.com/office/powerpoint/2010/main" val="2489730432"/>
              </p:ext>
            </p:extLst>
          </p:nvPr>
        </p:nvGraphicFramePr>
        <p:xfrm>
          <a:off x="92007" y="1268760"/>
          <a:ext cx="9712496" cy="5190021"/>
        </p:xfrm>
        <a:graphic>
          <a:graphicData uri="http://schemas.openxmlformats.org/drawingml/2006/table">
            <a:tbl>
              <a:tblPr>
                <a:tableStyleId>{5C22544A-7EE6-4342-B048-85BDC9FD1C3A}</a:tableStyleId>
              </a:tblPr>
              <a:tblGrid>
                <a:gridCol w="602326"/>
                <a:gridCol w="2701713"/>
                <a:gridCol w="3694442"/>
                <a:gridCol w="2714015"/>
              </a:tblGrid>
              <a:tr h="301719">
                <a:tc>
                  <a:txBody>
                    <a:bodyPr/>
                    <a:lstStyle/>
                    <a:p>
                      <a:pPr algn="ctr" fontAlgn="ct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平均気温・雨量</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服装・アイテム</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c>
                  <a:txBody>
                    <a:bodyPr/>
                    <a:lstStyle/>
                    <a:p>
                      <a:pPr algn="ct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メモ</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rgbClr val="F5EFF3"/>
                    </a:solidFill>
                  </a:tcPr>
                </a:tc>
              </a:tr>
              <a:tr h="814717">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r>
                        <a:rPr lang="en-US" altLang="ja-JP" sz="1400" u="none" strike="noStrike" dirty="0" smtClean="0">
                          <a:effectLst/>
                          <a:latin typeface="メイリオ" panose="020B0604030504040204" pitchFamily="50" charset="-128"/>
                          <a:ea typeface="メイリオ" panose="020B0604030504040204" pitchFamily="50" charset="-128"/>
                        </a:rPr>
                        <a:t>7</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dash"/>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algn="ctr" fontAlgn="ctr"/>
                      <a:r>
                        <a:rPr lang="en-US" altLang="ja-JP" sz="1400" u="none" strike="noStrike" dirty="0" smtClean="0">
                          <a:effectLst/>
                          <a:latin typeface="メイリオ" panose="020B0604030504040204" pitchFamily="50" charset="-128"/>
                          <a:ea typeface="メイリオ" panose="020B0604030504040204" pitchFamily="50" charset="-128"/>
                        </a:rPr>
                        <a:t>8</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ja-JP" altLang="en-US" sz="14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latin typeface="メイリオ" panose="020B0604030504040204" pitchFamily="50" charset="-128"/>
                          <a:ea typeface="メイリオ" panose="020B0604030504040204" pitchFamily="50" charset="-128"/>
                        </a:rPr>
                        <a:t>10</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latin typeface="メイリオ" panose="020B0604030504040204" pitchFamily="50" charset="-128"/>
                          <a:ea typeface="メイリオ" panose="020B0604030504040204" pitchFamily="50" charset="-128"/>
                        </a:rPr>
                        <a:t>11</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r h="8147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latin typeface="メイリオ" panose="020B0604030504040204" pitchFamily="50" charset="-128"/>
                          <a:ea typeface="メイリオ" panose="020B0604030504040204" pitchFamily="50" charset="-128"/>
                        </a:rPr>
                        <a:t>12</a:t>
                      </a:r>
                      <a:r>
                        <a:rPr lang="ja-JP" altLang="en-US" sz="1400" u="none" strike="noStrike" dirty="0" smtClean="0">
                          <a:effectLst/>
                          <a:latin typeface="メイリオ" panose="020B0604030504040204" pitchFamily="50" charset="-128"/>
                          <a:ea typeface="メイリオ" panose="020B0604030504040204" pitchFamily="50" charset="-128"/>
                        </a:rPr>
                        <a:t>月</a:t>
                      </a:r>
                      <a:endPar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9525" cap="flat" cmpd="sng" algn="ctr">
                      <a:solidFill>
                        <a:schemeClr val="bg1"/>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lnL w="3175" cap="flat" cmpd="sng" algn="ctr">
                      <a:solidFill>
                        <a:srgbClr val="CC9900"/>
                      </a:solidFill>
                      <a:prstDash val="solid"/>
                      <a:round/>
                      <a:headEnd type="none" w="med" len="med"/>
                      <a:tailEnd type="none" w="med" len="med"/>
                    </a:lnL>
                    <a:lnR w="3175" cap="flat" cmpd="sng" algn="ctr">
                      <a:solidFill>
                        <a:srgbClr val="CC9900"/>
                      </a:solid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CC99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C9900"/>
                      </a:solidFill>
                      <a:prstDash val="solid"/>
                      <a:round/>
                      <a:headEnd type="none" w="med" len="med"/>
                      <a:tailEnd type="none" w="med" len="med"/>
                    </a:lnT>
                    <a:lnB w="3175" cap="flat" cmpd="sng" algn="ctr">
                      <a:solidFill>
                        <a:srgbClr val="CC9900"/>
                      </a:solidFill>
                      <a:prstDash val="solid"/>
                      <a:round/>
                      <a:headEnd type="none" w="med" len="med"/>
                      <a:tailEnd type="none" w="med" len="med"/>
                    </a:lnB>
                    <a:noFill/>
                  </a:tcPr>
                </a:tc>
              </a:tr>
            </a:tbl>
          </a:graphicData>
        </a:graphic>
      </p:graphicFrame>
      <p:sp>
        <p:nvSpPr>
          <p:cNvPr id="5" name="テキスト ボックス 4"/>
          <p:cNvSpPr txBox="1"/>
          <p:nvPr/>
        </p:nvSpPr>
        <p:spPr>
          <a:xfrm>
            <a:off x="79822" y="480375"/>
            <a:ext cx="7298352" cy="442674"/>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92007" y="404296"/>
            <a:ext cx="9712497" cy="19328"/>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7" name="Text Box 5"/>
          <p:cNvSpPr txBox="1">
            <a:spLocks noChangeArrowheads="1"/>
          </p:cNvSpPr>
          <p:nvPr/>
        </p:nvSpPr>
        <p:spPr bwMode="auto">
          <a:xfrm>
            <a:off x="166519" y="-7263"/>
            <a:ext cx="4679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50000"/>
              </a:spcBef>
              <a:buFontTx/>
              <a:buNone/>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沖縄の気候</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服装②</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4" descr="1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正方形/長方形 54"/>
          <p:cNvSpPr/>
          <p:nvPr/>
        </p:nvSpPr>
        <p:spPr>
          <a:xfrm>
            <a:off x="3439394" y="1576747"/>
            <a:ext cx="2342177"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真夏のシーズン到来！酷暑が続きますが、最高気温は本土と比べても高くはありません。</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3474556" y="2436927"/>
            <a:ext cx="2307013" cy="71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4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日差しが非常に強いので、日焼け対策は万全に！局地的に多くの雨が降るスコールにも注意。</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7109885" y="3197436"/>
            <a:ext cx="2595641" cy="75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台風の影響でビーチが遊泳禁止になることもあるので、事前の情報収集はお忘れなく！</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7113240" y="1603143"/>
            <a:ext cx="2592288" cy="75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月まで台風シーズン到来です。気象情報はこまめにチェックしましょう！</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109886" y="2436927"/>
            <a:ext cx="2595641" cy="71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4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沖縄のお盆は本土と違い、</a:t>
            </a: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月末頃の</a:t>
            </a: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日間。この期間は休業するお店が多くなりますので要注意！</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439393" y="3233607"/>
            <a:ext cx="2342177" cy="71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4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中旬まで暑さが続きます。夜も半袖で</a:t>
            </a: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台風が接近する時は大型化する傾向があるので要注意です。</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p:nvPr/>
        </p:nvSpPr>
        <p:spPr>
          <a:xfrm>
            <a:off x="2605256" y="1614558"/>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0" name="円/楕円 69"/>
          <p:cNvSpPr/>
          <p:nvPr/>
        </p:nvSpPr>
        <p:spPr>
          <a:xfrm>
            <a:off x="2491062" y="3259866"/>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cxnSp>
        <p:nvCxnSpPr>
          <p:cNvPr id="71" name="直線コネクタ 70"/>
          <p:cNvCxnSpPr>
            <a:endCxn id="82" idx="0"/>
          </p:cNvCxnSpPr>
          <p:nvPr/>
        </p:nvCxnSpPr>
        <p:spPr>
          <a:xfrm flipH="1">
            <a:off x="2652936" y="1648257"/>
            <a:ext cx="12165" cy="764131"/>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2" name="円/楕円 81"/>
          <p:cNvSpPr/>
          <p:nvPr/>
        </p:nvSpPr>
        <p:spPr>
          <a:xfrm>
            <a:off x="2576736" y="2412388"/>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85" name="正方形/長方形 84"/>
          <p:cNvSpPr/>
          <p:nvPr/>
        </p:nvSpPr>
        <p:spPr>
          <a:xfrm>
            <a:off x="3474555" y="4029948"/>
            <a:ext cx="2307013" cy="739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4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日差しが和らぎ、朝夕は涼しく、観光に最適なシーズン。日中は半袖、夜は薄手の羽織物があると良いでしょう。</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3440006" y="4854236"/>
            <a:ext cx="2377530" cy="779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4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秋の気配も深まり、全体的にはいい天気が続きます。 日中は半袖、夜は羽織物や長袖が活躍。</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439393" y="5717802"/>
            <a:ext cx="2342175" cy="685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曇りの日が多く、日照時間も短くなっていきます。冬至を境にさらに寒くなり、コートが必要になることも。</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109427" y="4847601"/>
            <a:ext cx="2596099" cy="785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000"/>
              </a:lnSpc>
            </a:pP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月の中旬までは海での遊泳も可能です。</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7109427" y="4022826"/>
            <a:ext cx="2596099" cy="767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en-US" altLang="ja-JP"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月は首里城祭や大綱挽き祭</a:t>
            </a:r>
            <a:r>
              <a:rPr lang="ja-JP" altLang="en-US"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が目白押し。</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7109427" y="5708069"/>
            <a:ext cx="2596099" cy="76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300"/>
              </a:lnSpc>
            </a:pP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陶器好きは必見！</a:t>
            </a:r>
            <a:r>
              <a:rPr lang="en-US" altLang="ja-JP"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月に焼き物の里「やちむん」で陶器市が開催されます。</a:t>
            </a:r>
            <a:endParaRPr kumimoji="1" lang="ja-JP" altLang="en-US"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1" name="図 80"/>
          <p:cNvPicPr>
            <a:picLocks noChangeAspect="1"/>
          </p:cNvPicPr>
          <p:nvPr/>
        </p:nvPicPr>
        <p:blipFill>
          <a:blip r:embed="rId3"/>
          <a:stretch>
            <a:fillRect/>
          </a:stretch>
        </p:blipFill>
        <p:spPr>
          <a:xfrm>
            <a:off x="5817536" y="1615455"/>
            <a:ext cx="1076325" cy="733425"/>
          </a:xfrm>
          <a:prstGeom prst="rect">
            <a:avLst/>
          </a:prstGeom>
        </p:spPr>
      </p:pic>
      <p:pic>
        <p:nvPicPr>
          <p:cNvPr id="3" name="図 2"/>
          <p:cNvPicPr>
            <a:picLocks noChangeAspect="1"/>
          </p:cNvPicPr>
          <p:nvPr/>
        </p:nvPicPr>
        <p:blipFill>
          <a:blip r:embed="rId4"/>
          <a:stretch>
            <a:fillRect/>
          </a:stretch>
        </p:blipFill>
        <p:spPr>
          <a:xfrm>
            <a:off x="5817535" y="2447665"/>
            <a:ext cx="1076325" cy="666750"/>
          </a:xfrm>
          <a:prstGeom prst="rect">
            <a:avLst/>
          </a:prstGeom>
        </p:spPr>
      </p:pic>
      <p:pic>
        <p:nvPicPr>
          <p:cNvPr id="8" name="図 7"/>
          <p:cNvPicPr>
            <a:picLocks noChangeAspect="1"/>
          </p:cNvPicPr>
          <p:nvPr/>
        </p:nvPicPr>
        <p:blipFill>
          <a:blip r:embed="rId5"/>
          <a:stretch>
            <a:fillRect/>
          </a:stretch>
        </p:blipFill>
        <p:spPr>
          <a:xfrm>
            <a:off x="5816491" y="3249150"/>
            <a:ext cx="1076325" cy="666750"/>
          </a:xfrm>
          <a:prstGeom prst="rect">
            <a:avLst/>
          </a:prstGeom>
        </p:spPr>
      </p:pic>
      <p:pic>
        <p:nvPicPr>
          <p:cNvPr id="11" name="図 10"/>
          <p:cNvPicPr>
            <a:picLocks noChangeAspect="1"/>
          </p:cNvPicPr>
          <p:nvPr/>
        </p:nvPicPr>
        <p:blipFill>
          <a:blip r:embed="rId6"/>
          <a:stretch>
            <a:fillRect/>
          </a:stretch>
        </p:blipFill>
        <p:spPr>
          <a:xfrm>
            <a:off x="5816491" y="4107925"/>
            <a:ext cx="1076325" cy="628650"/>
          </a:xfrm>
          <a:prstGeom prst="rect">
            <a:avLst/>
          </a:prstGeom>
        </p:spPr>
      </p:pic>
      <p:pic>
        <p:nvPicPr>
          <p:cNvPr id="13" name="図 12"/>
          <p:cNvPicPr>
            <a:picLocks noChangeAspect="1"/>
          </p:cNvPicPr>
          <p:nvPr/>
        </p:nvPicPr>
        <p:blipFill>
          <a:blip r:embed="rId7"/>
          <a:stretch>
            <a:fillRect/>
          </a:stretch>
        </p:blipFill>
        <p:spPr>
          <a:xfrm>
            <a:off x="5816490" y="4886922"/>
            <a:ext cx="1076325" cy="714375"/>
          </a:xfrm>
          <a:prstGeom prst="rect">
            <a:avLst/>
          </a:prstGeom>
        </p:spPr>
      </p:pic>
      <p:pic>
        <p:nvPicPr>
          <p:cNvPr id="15" name="図 14"/>
          <p:cNvPicPr>
            <a:picLocks noChangeAspect="1"/>
          </p:cNvPicPr>
          <p:nvPr/>
        </p:nvPicPr>
        <p:blipFill>
          <a:blip r:embed="rId8"/>
          <a:stretch>
            <a:fillRect/>
          </a:stretch>
        </p:blipFill>
        <p:spPr>
          <a:xfrm>
            <a:off x="5816490" y="5706189"/>
            <a:ext cx="1076325" cy="647700"/>
          </a:xfrm>
          <a:prstGeom prst="rect">
            <a:avLst/>
          </a:prstGeom>
        </p:spPr>
      </p:pic>
      <p:sp>
        <p:nvSpPr>
          <p:cNvPr id="168" name="円/楕円 167"/>
          <p:cNvSpPr/>
          <p:nvPr/>
        </p:nvSpPr>
        <p:spPr>
          <a:xfrm>
            <a:off x="2897775" y="3967017"/>
            <a:ext cx="152400" cy="152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71" name="テキスト ボックス 50"/>
          <p:cNvSpPr txBox="1"/>
          <p:nvPr/>
        </p:nvSpPr>
        <p:spPr>
          <a:xfrm>
            <a:off x="694325" y="1561355"/>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141.4</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72" name="テキスト ボックス 51"/>
          <p:cNvSpPr txBox="1"/>
          <p:nvPr/>
        </p:nvSpPr>
        <p:spPr>
          <a:xfrm>
            <a:off x="694103" y="2376104"/>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240.5</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73" name="テキスト ボックス 52"/>
          <p:cNvSpPr txBox="1"/>
          <p:nvPr/>
        </p:nvSpPr>
        <p:spPr>
          <a:xfrm>
            <a:off x="694103" y="3199577"/>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260.5</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174" name="テキスト ボックス 62"/>
          <p:cNvSpPr txBox="1"/>
          <p:nvPr/>
        </p:nvSpPr>
        <p:spPr>
          <a:xfrm>
            <a:off x="2710582" y="1559953"/>
            <a:ext cx="7302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28.9</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テキスト ボックス 63"/>
          <p:cNvSpPr txBox="1"/>
          <p:nvPr/>
        </p:nvSpPr>
        <p:spPr>
          <a:xfrm>
            <a:off x="2683024" y="2369083"/>
            <a:ext cx="68580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28.7</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6" name="テキスト ボックス 64"/>
          <p:cNvSpPr txBox="1"/>
          <p:nvPr/>
        </p:nvSpPr>
        <p:spPr>
          <a:xfrm>
            <a:off x="2611016" y="3212976"/>
            <a:ext cx="68580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27.6</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7" name="グループ化 176"/>
          <p:cNvGrpSpPr/>
          <p:nvPr/>
        </p:nvGrpSpPr>
        <p:grpSpPr>
          <a:xfrm>
            <a:off x="765419" y="1839774"/>
            <a:ext cx="844550" cy="323850"/>
            <a:chOff x="795925" y="4109931"/>
            <a:chExt cx="844550" cy="323850"/>
          </a:xfrm>
        </p:grpSpPr>
        <p:pic>
          <p:nvPicPr>
            <p:cNvPr id="178"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925" y="410993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325" y="410993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4725" y="410993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1" name="グループ化 180"/>
          <p:cNvGrpSpPr/>
          <p:nvPr/>
        </p:nvGrpSpPr>
        <p:grpSpPr>
          <a:xfrm>
            <a:off x="759223" y="2641850"/>
            <a:ext cx="2216150" cy="330200"/>
            <a:chOff x="770525" y="5121452"/>
            <a:chExt cx="2216150" cy="330200"/>
          </a:xfrm>
        </p:grpSpPr>
        <p:pic>
          <p:nvPicPr>
            <p:cNvPr id="182"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525" y="5127802"/>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1825" y="5127802"/>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7575" y="5121452"/>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64275" y="5121452"/>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56375" y="5121452"/>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5775" y="5121452"/>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8825" y="5121452"/>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88225" y="5121452"/>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 name="グループ化 189"/>
          <p:cNvGrpSpPr/>
          <p:nvPr/>
        </p:nvGrpSpPr>
        <p:grpSpPr>
          <a:xfrm>
            <a:off x="764874" y="3458888"/>
            <a:ext cx="2457450" cy="330975"/>
            <a:chOff x="738775" y="6157806"/>
            <a:chExt cx="2457450" cy="330975"/>
          </a:xfrm>
        </p:grpSpPr>
        <p:pic>
          <p:nvPicPr>
            <p:cNvPr id="191"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775" y="616493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2775" y="6164931"/>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3125" y="6157806"/>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9825" y="6158581"/>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86525" y="615858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5925" y="615858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8975" y="615858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8375" y="615858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irc_mi" descr="http://3.bp.blogspot.com/-a148-_9uwxU/UNbgiw9khuI/AAAAAAAAJP4/c5FPmhaSKhc/s180/mark_tenki_umbrell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7775" y="6158581"/>
              <a:ext cx="2984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2" name="直線コネクタ 71"/>
          <p:cNvCxnSpPr>
            <a:stCxn id="82" idx="0"/>
            <a:endCxn id="70" idx="0"/>
          </p:cNvCxnSpPr>
          <p:nvPr/>
        </p:nvCxnSpPr>
        <p:spPr>
          <a:xfrm flipH="1">
            <a:off x="2567262" y="2412388"/>
            <a:ext cx="85674" cy="847478"/>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205"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894" y="5898380"/>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テキスト ボックス 53"/>
          <p:cNvSpPr txBox="1"/>
          <p:nvPr/>
        </p:nvSpPr>
        <p:spPr>
          <a:xfrm>
            <a:off x="694103" y="4011654"/>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b="1" dirty="0" smtClean="0">
                <a:solidFill>
                  <a:srgbClr val="0070C0"/>
                </a:solidFill>
                <a:latin typeface="Meiryo UI" panose="020B0604030504040204" pitchFamily="50" charset="-128"/>
                <a:ea typeface="Meiryo UI" panose="020B0604030504040204" pitchFamily="50" charset="-128"/>
              </a:rPr>
              <a:t>152.9</a:t>
            </a:r>
            <a:r>
              <a:rPr kumimoji="1" lang="en-US" altLang="ja-JP" b="1" dirty="0" smtClean="0">
                <a:solidFill>
                  <a:srgbClr val="0070C0"/>
                </a:solidFill>
                <a:latin typeface="Meiryo UI" panose="020B0604030504040204" pitchFamily="50" charset="-128"/>
                <a:ea typeface="Meiryo UI" panose="020B0604030504040204" pitchFamily="50" charset="-128"/>
              </a:rPr>
              <a:t>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212" name="テキスト ボックス 54"/>
          <p:cNvSpPr txBox="1"/>
          <p:nvPr/>
        </p:nvSpPr>
        <p:spPr>
          <a:xfrm>
            <a:off x="694103" y="4831326"/>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rgbClr val="0070C0"/>
                </a:solidFill>
                <a:latin typeface="Meiryo UI" panose="020B0604030504040204" pitchFamily="50" charset="-128"/>
                <a:ea typeface="Meiryo UI" panose="020B0604030504040204" pitchFamily="50" charset="-128"/>
              </a:rPr>
              <a:t>110.2mm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213" name="テキスト ボックス 55"/>
          <p:cNvSpPr txBox="1"/>
          <p:nvPr/>
        </p:nvSpPr>
        <p:spPr>
          <a:xfrm>
            <a:off x="694103" y="5643457"/>
            <a:ext cx="9588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rgbClr val="0070C0"/>
                </a:solidFill>
                <a:latin typeface="Meiryo UI" panose="020B0604030504040204" pitchFamily="50" charset="-128"/>
                <a:ea typeface="Meiryo UI" panose="020B0604030504040204" pitchFamily="50" charset="-128"/>
              </a:rPr>
              <a:t>102.8mm</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214" name="テキスト ボックス 65"/>
          <p:cNvSpPr txBox="1"/>
          <p:nvPr/>
        </p:nvSpPr>
        <p:spPr>
          <a:xfrm>
            <a:off x="2414166" y="4010153"/>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テキスト ボックス 66"/>
          <p:cNvSpPr txBox="1"/>
          <p:nvPr/>
        </p:nvSpPr>
        <p:spPr>
          <a:xfrm>
            <a:off x="2270150" y="4813029"/>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22.1</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テキスト ボックス 67"/>
          <p:cNvSpPr txBox="1"/>
          <p:nvPr/>
        </p:nvSpPr>
        <p:spPr>
          <a:xfrm>
            <a:off x="2067665" y="5643457"/>
            <a:ext cx="882650"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18.7</a:t>
            </a:r>
            <a:r>
              <a:rPr kumimoji="1" lang="ja-JP" altLang="en-US"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7" name="グループ化 216"/>
          <p:cNvGrpSpPr/>
          <p:nvPr/>
        </p:nvGrpSpPr>
        <p:grpSpPr>
          <a:xfrm>
            <a:off x="762244" y="5127702"/>
            <a:ext cx="425450" cy="342900"/>
            <a:chOff x="774700" y="2108273"/>
            <a:chExt cx="425450" cy="342900"/>
          </a:xfrm>
        </p:grpSpPr>
        <p:pic>
          <p:nvPicPr>
            <p:cNvPr id="218"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00" y="2127323"/>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irc_mi" descr="http://3.bp.blogspot.com/-a148-_9uwxU/UNbgiw9khuI/AAAAAAAAJP4/c5FPmhaSKhc/s180/mark_tenki_umbrella.png"/>
            <p:cNvPicPr>
              <a:picLocks noChangeAspect="1" noChangeArrowheads="1"/>
            </p:cNvPicPr>
            <p:nvPr/>
          </p:nvPicPr>
          <p:blipFill>
            <a:blip r:embed="rId12">
              <a:extLst>
                <a:ext uri="{28A0092B-C50C-407E-A947-70E740481C1C}">
                  <a14:useLocalDpi xmlns:a14="http://schemas.microsoft.com/office/drawing/2010/main" val="0"/>
                </a:ext>
              </a:extLst>
            </a:blip>
            <a:srcRect t="-5000" r="48457"/>
            <a:stretch>
              <a:fillRect/>
            </a:stretch>
          </p:blipFill>
          <p:spPr bwMode="auto">
            <a:xfrm>
              <a:off x="1054100" y="2108273"/>
              <a:ext cx="146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 name="グループ化 219"/>
          <p:cNvGrpSpPr/>
          <p:nvPr/>
        </p:nvGrpSpPr>
        <p:grpSpPr>
          <a:xfrm>
            <a:off x="759223" y="4297178"/>
            <a:ext cx="1009650" cy="323850"/>
            <a:chOff x="736261" y="1089116"/>
            <a:chExt cx="1009650" cy="323850"/>
          </a:xfrm>
        </p:grpSpPr>
        <p:pic>
          <p:nvPicPr>
            <p:cNvPr id="221" name="irc_mi" descr="http://3.bp.blogspot.com/-a148-_9uwxU/UNbgiw9khuI/AAAAAAAAJP4/c5FPmhaSKhc/s180/mark_tenki_umbrell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261" y="1089116"/>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2011" y="1089116"/>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irc_mi" descr="http://3.bp.blogspot.com/-a148-_9uwxU/UNbgiw9khuI/AAAAAAAAJP4/c5FPmhaSKhc/s180/mark_tenki_umbr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0461" y="1089116"/>
              <a:ext cx="285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irc_mi" descr="http://3.bp.blogspot.com/-a148-_9uwxU/UNbgiw9khuI/AAAAAAAAJP4/c5FPmhaSKhc/s180/mark_tenki_umbrella.png"/>
            <p:cNvPicPr>
              <a:picLocks noChangeAspect="1" noChangeArrowheads="1"/>
            </p:cNvPicPr>
            <p:nvPr/>
          </p:nvPicPr>
          <p:blipFill>
            <a:blip r:embed="rId12">
              <a:extLst>
                <a:ext uri="{28A0092B-C50C-407E-A947-70E740481C1C}">
                  <a14:useLocalDpi xmlns:a14="http://schemas.microsoft.com/office/drawing/2010/main" val="0"/>
                </a:ext>
              </a:extLst>
            </a:blip>
            <a:srcRect r="48457"/>
            <a:stretch>
              <a:fillRect/>
            </a:stretch>
          </p:blipFill>
          <p:spPr bwMode="auto">
            <a:xfrm>
              <a:off x="1599861" y="1089116"/>
              <a:ext cx="146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 name="円/楕円 224"/>
          <p:cNvSpPr/>
          <p:nvPr/>
        </p:nvSpPr>
        <p:spPr>
          <a:xfrm>
            <a:off x="2352328" y="4066259"/>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26" name="円/楕円 225"/>
          <p:cNvSpPr/>
          <p:nvPr/>
        </p:nvSpPr>
        <p:spPr>
          <a:xfrm>
            <a:off x="1928664" y="5683306"/>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27" name="円/楕円 226"/>
          <p:cNvSpPr/>
          <p:nvPr/>
        </p:nvSpPr>
        <p:spPr>
          <a:xfrm>
            <a:off x="2171173" y="4859382"/>
            <a:ext cx="152400"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cxnSp>
        <p:nvCxnSpPr>
          <p:cNvPr id="228" name="直線コネクタ 227"/>
          <p:cNvCxnSpPr>
            <a:stCxn id="70" idx="4"/>
            <a:endCxn id="225" idx="0"/>
          </p:cNvCxnSpPr>
          <p:nvPr/>
        </p:nvCxnSpPr>
        <p:spPr>
          <a:xfrm flipH="1">
            <a:off x="2428528" y="3412266"/>
            <a:ext cx="138734" cy="653993"/>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29" name="直線コネクタ 228"/>
          <p:cNvCxnSpPr>
            <a:endCxn id="227" idx="0"/>
          </p:cNvCxnSpPr>
          <p:nvPr/>
        </p:nvCxnSpPr>
        <p:spPr>
          <a:xfrm flipH="1">
            <a:off x="2247373" y="4122365"/>
            <a:ext cx="183128" cy="737017"/>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30" name="直線コネクタ 229"/>
          <p:cNvCxnSpPr>
            <a:stCxn id="227" idx="0"/>
            <a:endCxn id="226" idx="0"/>
          </p:cNvCxnSpPr>
          <p:nvPr/>
        </p:nvCxnSpPr>
        <p:spPr>
          <a:xfrm flipH="1">
            <a:off x="2004864" y="4859382"/>
            <a:ext cx="242509" cy="823924"/>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595883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TotalTime>
  <Words>940</Words>
  <Application>Microsoft Office PowerPoint</Application>
  <PresentationFormat>A4 210 x 297 mm</PresentationFormat>
  <Paragraphs>127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ＭＳ Ｐゴシック</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大泉敏郎</cp:lastModifiedBy>
  <cp:revision>121</cp:revision>
  <dcterms:created xsi:type="dcterms:W3CDTF">2015-12-30T06:41:28Z</dcterms:created>
  <dcterms:modified xsi:type="dcterms:W3CDTF">2016-03-20T10:55:32Z</dcterms:modified>
</cp:coreProperties>
</file>